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7" r:id="rId9"/>
    <p:sldId id="262" r:id="rId10"/>
    <p:sldId id="263" r:id="rId11"/>
    <p:sldId id="264" r:id="rId12"/>
    <p:sldId id="270" r:id="rId13"/>
    <p:sldId id="275" r:id="rId14"/>
    <p:sldId id="265" r:id="rId15"/>
    <p:sldId id="269" r:id="rId16"/>
    <p:sldId id="268" r:id="rId17"/>
    <p:sldId id="272" r:id="rId18"/>
    <p:sldId id="273" r:id="rId19"/>
    <p:sldId id="271" r:id="rId20"/>
    <p:sldId id="274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23B8A-8E99-7E2F-18CE-68C7ACA18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B77CED-757E-CFB2-6B63-7BD272B37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F37637-BE02-E17F-C710-90C4EF778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C75F-09EB-49A2-8AB2-8527FAA27EE8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8240EC-60AE-D37B-5290-E4D34BF11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70A98-E1AD-8E6D-AA5F-68233E4C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FBCE-7A12-45A6-8AA5-93CB466F9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751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9DE22-C5E2-0D18-122B-E7836E317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3B89A5-77FA-E02A-766E-531121F0A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094475-3035-9630-82ED-05D9F9AFD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C75F-09EB-49A2-8AB2-8527FAA27EE8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AF1FD2-1244-8340-72B3-79F56DD7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D96CDF-DA2F-4AA4-608C-F6F8124D6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FBCE-7A12-45A6-8AA5-93CB466F9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13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FC7FE4-2353-6F0A-DC93-9570284D78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FCFC05-69F8-4C3F-7973-EA5940EF5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AAD9DD-576C-B75C-ABEA-9A599CB2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C75F-09EB-49A2-8AB2-8527FAA27EE8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2356C-ABD6-8491-AB1C-614083989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5B64C-BACA-B89A-7481-EAFF6E6B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FBCE-7A12-45A6-8AA5-93CB466F9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1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5E5DE-4158-80BA-3C56-94D4441B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B934A-EC87-830F-8114-D310C31BA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D5FDA3-0E91-EFA0-BED3-BC20C35A2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C75F-09EB-49A2-8AB2-8527FAA27EE8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F24D0-2CCD-28DA-09AA-3DFA6AE1E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6D10BF-AB3F-286C-37FE-EC3FF962B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FBCE-7A12-45A6-8AA5-93CB466F9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70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D162A-8743-BD55-E7CF-E2DAC921B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024A34-839D-61E8-2419-A1080E87B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97AA42-428D-F167-6C4E-D463E5210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C75F-09EB-49A2-8AB2-8527FAA27EE8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2793E2-32F2-97DD-789C-1E84BDD74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EE4E4-AB0B-B83E-175F-AB630575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FBCE-7A12-45A6-8AA5-93CB466F9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539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04F1A-3968-85A9-C134-14838F624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FE0877-9F4F-007A-3BA8-67F30925E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BCABE7-C025-D961-851F-B5010577F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E6282E-E2E0-B5CC-DC8F-0EBB5867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C75F-09EB-49A2-8AB2-8527FAA27EE8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CFB217-CF97-4E1D-C31B-3E568E226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372E45-A275-5921-CB84-4990C9DBD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FBCE-7A12-45A6-8AA5-93CB466F9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956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2D27E-B8FC-9859-136D-570BBE1F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1C6F2B-8579-BE55-991D-544391D6C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74C4D1-3CFF-83EB-2C29-87C3470E5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30E4FE-B1C8-BA6C-A10D-F83283D3D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5C3758-B3A5-7BC0-4576-8B1A5B739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F86D92-8A3F-FE6E-B4F3-3D2E7A280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C75F-09EB-49A2-8AB2-8527FAA27EE8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5FD4AB-50DF-29DD-E001-5B1E94B9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0D91B7-D1DD-8640-4B62-507192761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FBCE-7A12-45A6-8AA5-93CB466F9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5E075-F89F-A222-D82C-CDFD3E930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CB23ED-0DD8-2946-7E40-13A24A5B2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C75F-09EB-49A2-8AB2-8527FAA27EE8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FC2324-1C72-6B92-2E7F-FA1B58487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D61B82-7A47-7A28-66A5-BA67DF96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FBCE-7A12-45A6-8AA5-93CB466F9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884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73EED2-EF55-28F6-3ECB-F19E23675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C75F-09EB-49A2-8AB2-8527FAA27EE8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DA4F51-419B-DCE5-A078-46DE4E3CB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C89B1E-E5B1-E7D8-82AE-41440D36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FBCE-7A12-45A6-8AA5-93CB466F9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45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CCCB6-B65B-650A-011B-A06C1B8A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5DA905-7189-A141-1164-85A378FEB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7C30C4-82DE-EB98-BD21-7729E65CA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980B9-44C1-3B00-D3C9-1BA0B7CAD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C75F-09EB-49A2-8AB2-8527FAA27EE8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FC5B19-13B1-947D-3B81-BD0AE029B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260BCF-5DB7-903E-417A-F44C85A7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FBCE-7A12-45A6-8AA5-93CB466F9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08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3AF0F-7B35-03BD-752C-3F675A5A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AC8B8D-5BBD-5909-CF31-C81E6CCA21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4DFEE7-6A4E-61E9-B291-E4398A5BA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5AC4E6-C215-7E7E-61D7-939CA5FD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C75F-09EB-49A2-8AB2-8527FAA27EE8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F6609-7FE4-008B-269F-B5F6A696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07C2BB-90A3-FAFF-50A1-2617C8B63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FBCE-7A12-45A6-8AA5-93CB466F9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4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4F5756-D66E-A745-7EBD-81D13064D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01B926-3666-111D-4A95-711B7F2BA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58D6D-A9A7-A34A-62E8-0D3042C2B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C75F-09EB-49A2-8AB2-8527FAA27EE8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7CBF23-9143-4D6A-E270-AEEE92AEE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A32A5C-591C-4F34-6236-8FB016E1F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7FBCE-7A12-45A6-8AA5-93CB466F9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97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A4E0CA-9D67-D529-E575-661F15A309BF}"/>
              </a:ext>
            </a:extLst>
          </p:cNvPr>
          <p:cNvSpPr txBox="1"/>
          <p:nvPr/>
        </p:nvSpPr>
        <p:spPr>
          <a:xfrm>
            <a:off x="0" y="2705726"/>
            <a:ext cx="1219200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800" dirty="0"/>
              <a:t>CovidHunter</a:t>
            </a:r>
            <a:endParaRPr lang="ko-KR" altLang="en-US" sz="8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708F9-F028-9610-8013-08E731FD767D}"/>
              </a:ext>
            </a:extLst>
          </p:cNvPr>
          <p:cNvSpPr txBox="1"/>
          <p:nvPr/>
        </p:nvSpPr>
        <p:spPr>
          <a:xfrm>
            <a:off x="0" y="4152276"/>
            <a:ext cx="12192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/>
              <a:t>2022</a:t>
            </a:r>
            <a:r>
              <a:rPr lang="ko-KR" altLang="en-US" sz="2800" dirty="0"/>
              <a:t>년 </a:t>
            </a:r>
            <a:r>
              <a:rPr lang="en-US" altLang="ko-KR" sz="2800" dirty="0"/>
              <a:t>6</a:t>
            </a:r>
            <a:r>
              <a:rPr lang="ko-KR" altLang="en-US" sz="2800" dirty="0"/>
              <a:t>월 </a:t>
            </a:r>
            <a:r>
              <a:rPr lang="en-US" altLang="ko-KR" sz="2800" dirty="0"/>
              <a:t>8</a:t>
            </a:r>
            <a:r>
              <a:rPr lang="ko-KR" altLang="en-US" sz="28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370938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E3B1F5A2-6173-7864-A684-2020242C3D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3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67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F657A81-0C2D-282E-DB42-91F9FE28E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4" y="239205"/>
            <a:ext cx="2691389" cy="637959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8DBE53C-23C2-24D2-F8B1-E00D8B456789}"/>
              </a:ext>
            </a:extLst>
          </p:cNvPr>
          <p:cNvCxnSpPr>
            <a:cxnSpLocks/>
            <a:stCxn id="5" idx="6"/>
            <a:endCxn id="14" idx="1"/>
          </p:cNvCxnSpPr>
          <p:nvPr/>
        </p:nvCxnSpPr>
        <p:spPr>
          <a:xfrm>
            <a:off x="2678412" y="1431936"/>
            <a:ext cx="3417588" cy="6901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3FBC016-27A5-31D4-1056-A9D51981BC28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1781956" y="3257665"/>
            <a:ext cx="4314044" cy="21283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21B2382B-072D-5E8E-CB26-1EF0B57BD793}"/>
              </a:ext>
            </a:extLst>
          </p:cNvPr>
          <p:cNvSpPr/>
          <p:nvPr/>
        </p:nvSpPr>
        <p:spPr>
          <a:xfrm>
            <a:off x="1253199" y="2960913"/>
            <a:ext cx="528757" cy="59350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609BD5D-3CA8-9B61-35BB-4DC579EFD673}"/>
              </a:ext>
            </a:extLst>
          </p:cNvPr>
          <p:cNvSpPr/>
          <p:nvPr/>
        </p:nvSpPr>
        <p:spPr>
          <a:xfrm>
            <a:off x="356742" y="239205"/>
            <a:ext cx="2321670" cy="238546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02BCD73-1984-589B-CA2E-EAE0C494F583}"/>
              </a:ext>
            </a:extLst>
          </p:cNvPr>
          <p:cNvGrpSpPr/>
          <p:nvPr/>
        </p:nvGrpSpPr>
        <p:grpSpPr>
          <a:xfrm>
            <a:off x="6096000" y="290467"/>
            <a:ext cx="5399624" cy="3138533"/>
            <a:chOff x="5521234" y="557349"/>
            <a:chExt cx="4424468" cy="220947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7D5D76-25D0-461A-CEFB-5D08504F6BDA}"/>
                </a:ext>
              </a:extLst>
            </p:cNvPr>
            <p:cNvSpPr txBox="1"/>
            <p:nvPr/>
          </p:nvSpPr>
          <p:spPr>
            <a:xfrm>
              <a:off x="5521234" y="557349"/>
              <a:ext cx="4424468" cy="260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마스크를 착용하고 있지 않다는 표시</a:t>
              </a:r>
            </a:p>
          </p:txBody>
        </p:sp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06846E87-6375-0777-2DB7-60B7E8574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234" y="926681"/>
              <a:ext cx="4424468" cy="184014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02DB605-2005-8051-542D-246C8E2C8EB1}"/>
              </a:ext>
            </a:extLst>
          </p:cNvPr>
          <p:cNvGrpSpPr/>
          <p:nvPr/>
        </p:nvGrpSpPr>
        <p:grpSpPr>
          <a:xfrm>
            <a:off x="6096000" y="3554416"/>
            <a:ext cx="5399624" cy="3138533"/>
            <a:chOff x="6096000" y="3554416"/>
            <a:chExt cx="5399624" cy="3138533"/>
          </a:xfrm>
        </p:grpSpPr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6D2D0512-29CF-9CC1-B759-E769A862A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201137"/>
              <a:ext cx="5399624" cy="249181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758FF1-9F1E-BBEC-DB38-25A89B0DA6CF}"/>
                </a:ext>
              </a:extLst>
            </p:cNvPr>
            <p:cNvSpPr txBox="1"/>
            <p:nvPr/>
          </p:nvSpPr>
          <p:spPr>
            <a:xfrm>
              <a:off x="6096000" y="3554416"/>
              <a:ext cx="5399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마스크를 착용했을 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3385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0ADD3F-64D2-32DB-B67D-EAC3A58D2C78}"/>
              </a:ext>
            </a:extLst>
          </p:cNvPr>
          <p:cNvSpPr txBox="1"/>
          <p:nvPr/>
        </p:nvSpPr>
        <p:spPr>
          <a:xfrm>
            <a:off x="0" y="0"/>
            <a:ext cx="27432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/>
          </a:p>
          <a:p>
            <a:pPr algn="ctr"/>
            <a:r>
              <a:rPr lang="en-US" altLang="ko-KR" sz="4400" dirty="0"/>
              <a:t>Path</a:t>
            </a:r>
            <a:endParaRPr lang="ko-KR" alt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39945-2F7C-EC60-20AE-E09DC7216BFB}"/>
              </a:ext>
            </a:extLst>
          </p:cNvPr>
          <p:cNvSpPr txBox="1"/>
          <p:nvPr/>
        </p:nvSpPr>
        <p:spPr>
          <a:xfrm>
            <a:off x="2743200" y="584775"/>
            <a:ext cx="47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Bezier Path Creator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B4D4F-EA5C-F42C-3F7C-A9A05C512D80}"/>
              </a:ext>
            </a:extLst>
          </p:cNvPr>
          <p:cNvSpPr txBox="1"/>
          <p:nvPr/>
        </p:nvSpPr>
        <p:spPr>
          <a:xfrm>
            <a:off x="0" y="1538882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b="1" dirty="0" err="1"/>
              <a:t>베지어</a:t>
            </a:r>
            <a:r>
              <a:rPr lang="ko-KR" altLang="en-US" b="1" dirty="0"/>
              <a:t> 곡선</a:t>
            </a:r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 이상의 점으로 정의되는 매개변수 곡선</a:t>
            </a:r>
            <a:endParaRPr lang="en-US" altLang="ko-KR" dirty="0"/>
          </a:p>
          <a:p>
            <a:pPr lvl="1"/>
            <a:r>
              <a:rPr lang="ko-KR" altLang="en-US" dirty="0"/>
              <a:t>점 몇개로 곡선을 특정할 수 있는 성질 </a:t>
            </a:r>
            <a:r>
              <a:rPr lang="en-US" altLang="ko-KR" dirty="0"/>
              <a:t>=&gt; </a:t>
            </a:r>
            <a:r>
              <a:rPr lang="ko-KR" altLang="en-US" dirty="0"/>
              <a:t>컴퓨터 그래픽에서 곡선을 표현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 descr="하늘, 선, 높은이(가) 표시된 사진&#10;&#10;자동 생성된 설명">
            <a:extLst>
              <a:ext uri="{FF2B5EF4-FFF2-40B4-BE49-F238E27FC236}">
                <a16:creationId xmlns:a16="http://schemas.microsoft.com/office/drawing/2014/main" id="{E8E6FFCB-E686-C88C-5B2E-B10C4338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80" y="3016210"/>
            <a:ext cx="4930440" cy="330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33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F8B9A3-DCC5-0388-2BDF-A7C66B0E466F}"/>
              </a:ext>
            </a:extLst>
          </p:cNvPr>
          <p:cNvSpPr txBox="1"/>
          <p:nvPr/>
        </p:nvSpPr>
        <p:spPr>
          <a:xfrm>
            <a:off x="0" y="0"/>
            <a:ext cx="27432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/>
          </a:p>
          <a:p>
            <a:pPr algn="ctr"/>
            <a:r>
              <a:rPr lang="en-US" altLang="ko-KR" sz="4400" dirty="0"/>
              <a:t>Path</a:t>
            </a:r>
            <a:endParaRPr lang="ko-KR" alt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DE9D45-076D-02AD-0F8E-E7C6770C9488}"/>
              </a:ext>
            </a:extLst>
          </p:cNvPr>
          <p:cNvSpPr txBox="1"/>
          <p:nvPr/>
        </p:nvSpPr>
        <p:spPr>
          <a:xfrm>
            <a:off x="2743200" y="584775"/>
            <a:ext cx="47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Bezier Path Creator</a:t>
            </a:r>
            <a:endParaRPr lang="ko-KR" altLang="en-US" dirty="0"/>
          </a:p>
        </p:txBody>
      </p:sp>
      <p:pic>
        <p:nvPicPr>
          <p:cNvPr id="7" name="그림 6" descr="길, 다채로운, 선이(가) 표시된 사진&#10;&#10;자동 생성된 설명">
            <a:extLst>
              <a:ext uri="{FF2B5EF4-FFF2-40B4-BE49-F238E27FC236}">
                <a16:creationId xmlns:a16="http://schemas.microsoft.com/office/drawing/2014/main" id="{FCB45C21-027A-5AFD-9643-EB2637A5B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1" y="1538882"/>
            <a:ext cx="5658432" cy="2520000"/>
          </a:xfrm>
          <a:prstGeom prst="rect">
            <a:avLst/>
          </a:prstGeom>
        </p:spPr>
      </p:pic>
      <p:pic>
        <p:nvPicPr>
          <p:cNvPr id="5" name="그림 4" descr="옅은, 길이(가) 표시된 사진&#10;&#10;자동 생성된 설명">
            <a:extLst>
              <a:ext uri="{FF2B5EF4-FFF2-40B4-BE49-F238E27FC236}">
                <a16:creationId xmlns:a16="http://schemas.microsoft.com/office/drawing/2014/main" id="{6A794DCC-6972-8EED-4879-DBE696F8B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19" y="1538882"/>
            <a:ext cx="5635409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D26AC6-5F96-2A16-837A-5B3CA418B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1" y="4242205"/>
            <a:ext cx="5641604" cy="25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180E81-DD77-6457-07F8-6143DBDB1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560" y="4425525"/>
            <a:ext cx="1944126" cy="21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58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7A9D77-8123-FCA1-2E67-EA8B30ECEE4A}"/>
              </a:ext>
            </a:extLst>
          </p:cNvPr>
          <p:cNvSpPr txBox="1"/>
          <p:nvPr/>
        </p:nvSpPr>
        <p:spPr>
          <a:xfrm>
            <a:off x="0" y="0"/>
            <a:ext cx="27432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/>
          </a:p>
          <a:p>
            <a:pPr algn="ctr"/>
            <a:r>
              <a:rPr lang="en-US" altLang="ko-KR" sz="4400" dirty="0"/>
              <a:t>Masking</a:t>
            </a:r>
            <a:endParaRPr lang="ko-KR" alt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835FD-BB17-C303-1EDE-584601C7085C}"/>
              </a:ext>
            </a:extLst>
          </p:cNvPr>
          <p:cNvSpPr txBox="1"/>
          <p:nvPr/>
        </p:nvSpPr>
        <p:spPr>
          <a:xfrm>
            <a:off x="2743200" y="584775"/>
            <a:ext cx="47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오브젝트 숨기기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45AF1-104E-BFC0-5985-85FBD9BEB4AE}"/>
              </a:ext>
            </a:extLst>
          </p:cNvPr>
          <p:cNvSpPr txBox="1"/>
          <p:nvPr/>
        </p:nvSpPr>
        <p:spPr>
          <a:xfrm>
            <a:off x="0" y="1538882"/>
            <a:ext cx="1219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b="1" dirty="0"/>
              <a:t>Unity Shader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그래픽 카드가 실행하는 코드와 명령이 포함된 에셋</a:t>
            </a:r>
            <a:endParaRPr lang="en-US" altLang="ko-KR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렌더링된 각 픽셀을 계산하기 위한 수학적 계산 및 알고리즘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Shader</a:t>
            </a:r>
            <a:r>
              <a:rPr lang="ko-KR" altLang="en-US" dirty="0"/>
              <a:t>를 이용하여 </a:t>
            </a:r>
            <a:r>
              <a:rPr lang="en-US" altLang="ko-KR" dirty="0"/>
              <a:t>Render Queue</a:t>
            </a:r>
            <a:r>
              <a:rPr lang="ko-KR" altLang="en-US" dirty="0"/>
              <a:t>를 설정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38E261-1689-C37B-47A9-803E4AE20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0" y="5132392"/>
            <a:ext cx="5189276" cy="11408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1B61DC-7FB9-6BB2-07B9-C79862C03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49" y="1008089"/>
            <a:ext cx="4746171" cy="5265136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E873FA4-F479-8F17-162F-7B878F993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79" y="3429000"/>
            <a:ext cx="5189277" cy="1315302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067AFB8A-9DAF-B1B1-A65A-0E9C88071C97}"/>
              </a:ext>
            </a:extLst>
          </p:cNvPr>
          <p:cNvSpPr/>
          <p:nvPr/>
        </p:nvSpPr>
        <p:spPr>
          <a:xfrm>
            <a:off x="3683726" y="4086651"/>
            <a:ext cx="1950720" cy="44752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E0EFBF2-0715-E9E6-6CCD-B65B4497E796}"/>
              </a:ext>
            </a:extLst>
          </p:cNvPr>
          <p:cNvSpPr/>
          <p:nvPr/>
        </p:nvSpPr>
        <p:spPr>
          <a:xfrm>
            <a:off x="2316480" y="5965370"/>
            <a:ext cx="748937" cy="3078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C450E5-0B42-EA0B-4B72-804837E85D4D}"/>
              </a:ext>
            </a:extLst>
          </p:cNvPr>
          <p:cNvSpPr txBox="1"/>
          <p:nvPr/>
        </p:nvSpPr>
        <p:spPr>
          <a:xfrm>
            <a:off x="5851644" y="4534175"/>
            <a:ext cx="93181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/>
              <a:t>?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712E60C-CD9F-E294-4D01-B5B5F4E692ED}"/>
              </a:ext>
            </a:extLst>
          </p:cNvPr>
          <p:cNvSpPr/>
          <p:nvPr/>
        </p:nvSpPr>
        <p:spPr>
          <a:xfrm>
            <a:off x="2410691" y="5303616"/>
            <a:ext cx="1422400" cy="44752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083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1B1D51B-20D3-8195-5313-9FABFFAD8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" r="48983" b="-1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1818FDA-425A-047F-B083-A8301A063C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69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01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32990A-AE5C-BD74-BB9F-7A40E3EF7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873" y="643466"/>
            <a:ext cx="684025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53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7A9D77-8123-FCA1-2E67-EA8B30ECEE4A}"/>
              </a:ext>
            </a:extLst>
          </p:cNvPr>
          <p:cNvSpPr txBox="1"/>
          <p:nvPr/>
        </p:nvSpPr>
        <p:spPr>
          <a:xfrm>
            <a:off x="0" y="0"/>
            <a:ext cx="27432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/>
          </a:p>
          <a:p>
            <a:pPr algn="ctr"/>
            <a:r>
              <a:rPr lang="en-US" altLang="ko-KR" sz="4400" dirty="0"/>
              <a:t>Masking</a:t>
            </a:r>
            <a:endParaRPr lang="ko-KR" alt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835FD-BB17-C303-1EDE-584601C7085C}"/>
              </a:ext>
            </a:extLst>
          </p:cNvPr>
          <p:cNvSpPr txBox="1"/>
          <p:nvPr/>
        </p:nvSpPr>
        <p:spPr>
          <a:xfrm>
            <a:off x="2743200" y="584775"/>
            <a:ext cx="47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오브젝트 숨기기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45AF1-104E-BFC0-5985-85FBD9BEB4AE}"/>
              </a:ext>
            </a:extLst>
          </p:cNvPr>
          <p:cNvSpPr txBox="1"/>
          <p:nvPr/>
        </p:nvSpPr>
        <p:spPr>
          <a:xfrm>
            <a:off x="0" y="1538882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b="1" dirty="0"/>
              <a:t>UniVRM</a:t>
            </a:r>
            <a:r>
              <a:rPr lang="ko-KR" altLang="en-US" b="1" dirty="0"/>
              <a:t>과 충돌</a:t>
            </a:r>
            <a:r>
              <a:rPr lang="en-US" altLang="ko-KR" b="1" dirty="0"/>
              <a:t>(</a:t>
            </a:r>
            <a:r>
              <a:rPr lang="ko-KR" altLang="en-US" b="1" dirty="0"/>
              <a:t>해결</a:t>
            </a:r>
            <a:r>
              <a:rPr lang="en-US" altLang="ko-KR" b="1" dirty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Rendering – Color Space : Linear Vs Gamma</a:t>
            </a:r>
          </a:p>
          <a:p>
            <a:pPr lvl="1"/>
            <a:endParaRPr lang="ko-KR" altLang="en-US" dirty="0"/>
          </a:p>
        </p:txBody>
      </p:sp>
      <p:pic>
        <p:nvPicPr>
          <p:cNvPr id="7" name="그림 6" descr="텍스트, 실내, 가장, 그룹이(가) 표시된 사진&#10;&#10;자동 생성된 설명">
            <a:extLst>
              <a:ext uri="{FF2B5EF4-FFF2-40B4-BE49-F238E27FC236}">
                <a16:creationId xmlns:a16="http://schemas.microsoft.com/office/drawing/2014/main" id="{5FB582B3-2EF2-A717-250D-0854442F0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21" y="2739211"/>
            <a:ext cx="5268323" cy="36473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D15B45-B3A7-81B7-DC4D-F35779EDE3F5}"/>
              </a:ext>
            </a:extLst>
          </p:cNvPr>
          <p:cNvSpPr txBox="1"/>
          <p:nvPr/>
        </p:nvSpPr>
        <p:spPr>
          <a:xfrm>
            <a:off x="9596331" y="2985506"/>
            <a:ext cx="2595669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9900" b="1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2D1090-7224-F5A0-1066-89DDC9368C6F}"/>
              </a:ext>
            </a:extLst>
          </p:cNvPr>
          <p:cNvSpPr txBox="1"/>
          <p:nvPr/>
        </p:nvSpPr>
        <p:spPr>
          <a:xfrm>
            <a:off x="6096000" y="3439477"/>
            <a:ext cx="39275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Vulkan API</a:t>
            </a:r>
          </a:p>
          <a:p>
            <a:endParaRPr lang="en-US" altLang="ko-KR" sz="2800" dirty="0"/>
          </a:p>
          <a:p>
            <a:r>
              <a:rPr lang="en-US" altLang="ko-KR" sz="2800" dirty="0"/>
              <a:t>OpenGLES2 API(</a:t>
            </a:r>
            <a:r>
              <a:rPr lang="ko-KR" altLang="en-US" sz="2800" dirty="0"/>
              <a:t>삭제</a:t>
            </a:r>
            <a:r>
              <a:rPr lang="en-US" altLang="ko-KR" sz="2800" dirty="0"/>
              <a:t>)</a:t>
            </a:r>
          </a:p>
          <a:p>
            <a:endParaRPr lang="en-US" altLang="ko-KR" sz="2800" dirty="0"/>
          </a:p>
          <a:p>
            <a:r>
              <a:rPr lang="en-US" altLang="ko-KR" sz="2800" dirty="0"/>
              <a:t>OpenGLES3 API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8360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D3FB33-9AC7-CA0D-A48E-0CD7C0626FD4}"/>
              </a:ext>
            </a:extLst>
          </p:cNvPr>
          <p:cNvSpPr txBox="1"/>
          <p:nvPr/>
        </p:nvSpPr>
        <p:spPr>
          <a:xfrm>
            <a:off x="0" y="15389"/>
            <a:ext cx="2743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/>
          </a:p>
          <a:p>
            <a:pPr algn="ctr"/>
            <a:r>
              <a:rPr lang="en-US" altLang="ko-KR" sz="4400" dirty="0"/>
              <a:t>AR</a:t>
            </a:r>
            <a:endParaRPr lang="ko-KR" alt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6AA98-3029-7057-0801-BC2F6C9B3F26}"/>
              </a:ext>
            </a:extLst>
          </p:cNvPr>
          <p:cNvSpPr txBox="1"/>
          <p:nvPr/>
        </p:nvSpPr>
        <p:spPr>
          <a:xfrm>
            <a:off x="2743200" y="584775"/>
            <a:ext cx="47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가상공간과 현실공간과의 거리 차이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E8CDECD-B2D7-465C-8871-D07ECB3972F7}"/>
              </a:ext>
            </a:extLst>
          </p:cNvPr>
          <p:cNvGrpSpPr/>
          <p:nvPr/>
        </p:nvGrpSpPr>
        <p:grpSpPr>
          <a:xfrm>
            <a:off x="931817" y="1855707"/>
            <a:ext cx="4650378" cy="2134996"/>
            <a:chOff x="931817" y="1855707"/>
            <a:chExt cx="4650378" cy="213499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71B3B80-3FF7-F1B0-6336-0253A04BE1B5}"/>
                </a:ext>
              </a:extLst>
            </p:cNvPr>
            <p:cNvSpPr/>
            <p:nvPr/>
          </p:nvSpPr>
          <p:spPr>
            <a:xfrm>
              <a:off x="931817" y="2414451"/>
              <a:ext cx="1811383" cy="1576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사물</a:t>
              </a: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5AAE5CA-45DF-4870-E588-02A518EABE18}"/>
                </a:ext>
              </a:extLst>
            </p:cNvPr>
            <p:cNvSpPr/>
            <p:nvPr/>
          </p:nvSpPr>
          <p:spPr>
            <a:xfrm>
              <a:off x="4484915" y="1855707"/>
              <a:ext cx="1097280" cy="6531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눈</a:t>
              </a: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6A6AF1D0-6114-19FF-AA22-5FB0B40EEF25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2743200" y="2182279"/>
              <a:ext cx="1741715" cy="2321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1C9F54-E572-0CE0-F680-64C507163602}"/>
              </a:ext>
            </a:extLst>
          </p:cNvPr>
          <p:cNvGrpSpPr/>
          <p:nvPr/>
        </p:nvGrpSpPr>
        <p:grpSpPr>
          <a:xfrm>
            <a:off x="931817" y="4222875"/>
            <a:ext cx="10328366" cy="2134996"/>
            <a:chOff x="931817" y="1855707"/>
            <a:chExt cx="10328366" cy="213499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CB57A55-59CF-7023-62DC-A36D4EEE7C92}"/>
                </a:ext>
              </a:extLst>
            </p:cNvPr>
            <p:cNvSpPr/>
            <p:nvPr/>
          </p:nvSpPr>
          <p:spPr>
            <a:xfrm>
              <a:off x="931817" y="2414451"/>
              <a:ext cx="1811383" cy="1576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사물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1403135-4EF5-5B7D-F54D-BC50AD7A74A4}"/>
                </a:ext>
              </a:extLst>
            </p:cNvPr>
            <p:cNvSpPr/>
            <p:nvPr/>
          </p:nvSpPr>
          <p:spPr>
            <a:xfrm>
              <a:off x="10162903" y="1855707"/>
              <a:ext cx="1097280" cy="6531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눈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38835CB6-A146-E65F-2C37-9D6C84BFE54A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2743200" y="2182279"/>
              <a:ext cx="7419703" cy="2321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8120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실내, 현관, 테이블, 식탁이(가) 표시된 사진&#10;&#10;자동 생성된 설명">
            <a:extLst>
              <a:ext uri="{FF2B5EF4-FFF2-40B4-BE49-F238E27FC236}">
                <a16:creationId xmlns:a16="http://schemas.microsoft.com/office/drawing/2014/main" id="{073BBE53-7E31-8CD0-39DD-E5AFD965E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679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6BE983FC-A061-C992-D85F-8E540A5B7B51}"/>
              </a:ext>
            </a:extLst>
          </p:cNvPr>
          <p:cNvSpPr/>
          <p:nvPr/>
        </p:nvSpPr>
        <p:spPr>
          <a:xfrm>
            <a:off x="7036526" y="2351313"/>
            <a:ext cx="278674" cy="2786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11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B4C63D-BD9F-FF78-BC13-07AF834CC925}"/>
              </a:ext>
            </a:extLst>
          </p:cNvPr>
          <p:cNvSpPr txBox="1"/>
          <p:nvPr/>
        </p:nvSpPr>
        <p:spPr>
          <a:xfrm>
            <a:off x="0" y="0"/>
            <a:ext cx="27432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/>
          </a:p>
          <a:p>
            <a:pPr algn="ctr"/>
            <a:r>
              <a:rPr lang="en-US" altLang="ko-KR" sz="4400" dirty="0"/>
              <a:t>Vuforia</a:t>
            </a:r>
            <a:endParaRPr lang="ko-KR" alt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4328B-D83D-2B74-59FB-825B8348CD00}"/>
              </a:ext>
            </a:extLst>
          </p:cNvPr>
          <p:cNvSpPr txBox="1"/>
          <p:nvPr/>
        </p:nvSpPr>
        <p:spPr>
          <a:xfrm>
            <a:off x="2743200" y="584775"/>
            <a:ext cx="47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마커를 사용하는 증강현실 콘텐츠의 개발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AB946-6455-4AE7-4D31-72D888A64C5B}"/>
              </a:ext>
            </a:extLst>
          </p:cNvPr>
          <p:cNvSpPr txBox="1"/>
          <p:nvPr/>
        </p:nvSpPr>
        <p:spPr>
          <a:xfrm>
            <a:off x="0" y="1538882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b="1" dirty="0"/>
              <a:t>3D Object </a:t>
            </a:r>
            <a:r>
              <a:rPr lang="ko-KR" altLang="en-US" b="1" dirty="0"/>
              <a:t>마커</a:t>
            </a:r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3D </a:t>
            </a:r>
            <a:r>
              <a:rPr lang="ko-KR" altLang="en-US" dirty="0"/>
              <a:t>객체를 별도의 오브젝트 스캐너 앱을 이용해 스캔한 후 해당 객체를 마커로 인식하는 유형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가이드 라인 필요</a:t>
            </a:r>
            <a:r>
              <a:rPr lang="en-US" altLang="ko-KR" dirty="0"/>
              <a:t>)</a:t>
            </a:r>
          </a:p>
          <a:p>
            <a:pPr lvl="1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709156-6DCF-8FF5-4B2A-28EA18077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703" y="3016210"/>
            <a:ext cx="5734594" cy="358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41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3C1494-8925-812A-E40C-E10057E5AE0D}"/>
              </a:ext>
            </a:extLst>
          </p:cNvPr>
          <p:cNvSpPr txBox="1"/>
          <p:nvPr/>
        </p:nvSpPr>
        <p:spPr>
          <a:xfrm>
            <a:off x="0" y="15389"/>
            <a:ext cx="2743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/>
          </a:p>
          <a:p>
            <a:pPr algn="ctr"/>
            <a:r>
              <a:rPr lang="en-US" altLang="ko-KR" sz="4400" dirty="0"/>
              <a:t>AR</a:t>
            </a:r>
            <a:endParaRPr lang="ko-KR" alt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0B2E4-102B-3827-83EB-E078036D7D6C}"/>
              </a:ext>
            </a:extLst>
          </p:cNvPr>
          <p:cNvSpPr txBox="1"/>
          <p:nvPr/>
        </p:nvSpPr>
        <p:spPr>
          <a:xfrm>
            <a:off x="2743200" y="584775"/>
            <a:ext cx="47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가상공간과 현실공간과의 거리 차이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B613A-F0D1-426B-8FA6-827FB74C8F44}"/>
              </a:ext>
            </a:extLst>
          </p:cNvPr>
          <p:cNvSpPr txBox="1"/>
          <p:nvPr/>
        </p:nvSpPr>
        <p:spPr>
          <a:xfrm>
            <a:off x="0" y="1538882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b="1" dirty="0"/>
              <a:t>투사체가 벽에 닿으면 파괴된다</a:t>
            </a:r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=&gt; </a:t>
            </a:r>
            <a:r>
              <a:rPr lang="ko-KR" altLang="en-US" dirty="0"/>
              <a:t>벽에 닿은 후 </a:t>
            </a:r>
            <a:r>
              <a:rPr lang="en-US" altLang="ko-KR" dirty="0"/>
              <a:t>1</a:t>
            </a:r>
            <a:r>
              <a:rPr lang="ko-KR" altLang="en-US" dirty="0"/>
              <a:t>초 뒤 파괴된다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D20DA-4E28-0BC8-C5FA-E5B0AD758ED1}"/>
              </a:ext>
            </a:extLst>
          </p:cNvPr>
          <p:cNvSpPr txBox="1"/>
          <p:nvPr/>
        </p:nvSpPr>
        <p:spPr>
          <a:xfrm>
            <a:off x="0" y="3939540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b="1" dirty="0"/>
              <a:t>투사체와 사물과의 거리가 가깝다</a:t>
            </a:r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=&gt; </a:t>
            </a:r>
            <a:r>
              <a:rPr lang="ko-KR" altLang="en-US" dirty="0"/>
              <a:t>속도를 천천히 하면</a:t>
            </a:r>
            <a:r>
              <a:rPr lang="en-US" altLang="ko-KR" dirty="0"/>
              <a:t> </a:t>
            </a:r>
            <a:r>
              <a:rPr lang="ko-KR" altLang="en-US" dirty="0"/>
              <a:t>맞추기 힘드므로</a:t>
            </a:r>
            <a:r>
              <a:rPr lang="en-US" altLang="ko-KR" dirty="0"/>
              <a:t>, </a:t>
            </a:r>
            <a:r>
              <a:rPr lang="ko-KR" altLang="en-US" dirty="0"/>
              <a:t>투사체의 크기를 줄여 빠르게 나가는 것처럼 보이게만 한다</a:t>
            </a:r>
            <a:endParaRPr lang="en-US" altLang="ko-KR" dirty="0"/>
          </a:p>
          <a:p>
            <a:pPr lvl="1"/>
            <a:r>
              <a:rPr lang="en-US" altLang="ko-KR" dirty="0"/>
              <a:t>=&gt; </a:t>
            </a:r>
            <a:r>
              <a:rPr lang="ko-KR" altLang="en-US" dirty="0"/>
              <a:t>빠르고 멀리 나가는 것 처럼 보이지만</a:t>
            </a:r>
            <a:r>
              <a:rPr lang="en-US" altLang="ko-KR" dirty="0"/>
              <a:t>, </a:t>
            </a:r>
            <a:r>
              <a:rPr lang="ko-KR" altLang="en-US" dirty="0"/>
              <a:t>가까운 거리를 천천히 나간다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7E211-A1D9-8EFE-1407-DCBABC0ECCA1}"/>
              </a:ext>
            </a:extLst>
          </p:cNvPr>
          <p:cNvSpPr txBox="1"/>
          <p:nvPr/>
        </p:nvSpPr>
        <p:spPr>
          <a:xfrm>
            <a:off x="0" y="273921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b="1" dirty="0"/>
              <a:t>투사체가 파괴되지 않는다</a:t>
            </a:r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=&gt; </a:t>
            </a:r>
            <a:r>
              <a:rPr lang="ko-KR" altLang="en-US" dirty="0"/>
              <a:t>거리감을 잡기 위해서</a:t>
            </a:r>
            <a:r>
              <a:rPr lang="en-US" altLang="ko-KR" dirty="0"/>
              <a:t>, </a:t>
            </a:r>
            <a:r>
              <a:rPr lang="ko-KR" altLang="en-US" dirty="0"/>
              <a:t>출발 </a:t>
            </a:r>
            <a:r>
              <a:rPr lang="en-US" altLang="ko-KR" dirty="0"/>
              <a:t>2</a:t>
            </a:r>
            <a:r>
              <a:rPr lang="ko-KR" altLang="en-US" dirty="0"/>
              <a:t>초 후 파괴된다</a:t>
            </a:r>
            <a:endParaRPr lang="en-US" altLang="ko-KR" dirty="0"/>
          </a:p>
          <a:p>
            <a:pPr marL="742950" lvl="1" indent="-285750">
              <a:buFont typeface="Symbol" panose="05050102010706020507" pitchFamily="18" charset="2"/>
              <a:buChar char="Þ"/>
            </a:pP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4E47D-3978-D117-63F1-B4C9E6289072}"/>
              </a:ext>
            </a:extLst>
          </p:cNvPr>
          <p:cNvSpPr txBox="1"/>
          <p:nvPr/>
        </p:nvSpPr>
        <p:spPr>
          <a:xfrm>
            <a:off x="0" y="5416868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b="1" dirty="0"/>
              <a:t>투사체의 출발 위치</a:t>
            </a:r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=&gt; </a:t>
            </a:r>
            <a:r>
              <a:rPr lang="ko-KR" altLang="en-US" dirty="0"/>
              <a:t>투사체가 출발하는 위치에 따라서 진행하는 방향이 다르게 변한다</a:t>
            </a:r>
            <a:endParaRPr lang="en-US" altLang="ko-KR" dirty="0"/>
          </a:p>
          <a:p>
            <a:pPr lvl="1"/>
            <a:r>
              <a:rPr lang="en-US" altLang="ko-KR" dirty="0"/>
              <a:t>=&gt; </a:t>
            </a:r>
            <a:r>
              <a:rPr lang="ko-KR" altLang="en-US" dirty="0"/>
              <a:t>화면의 중앙에서 출발하게 하여</a:t>
            </a:r>
            <a:r>
              <a:rPr lang="en-US" altLang="ko-KR" dirty="0"/>
              <a:t>, </a:t>
            </a:r>
            <a:r>
              <a:rPr lang="ko-KR" altLang="en-US" dirty="0"/>
              <a:t>시각적으로 불편한 부분이 있지만 진행은 편하게 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2987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062411-9DCA-3B96-5AD6-6C04D835D3A5}"/>
              </a:ext>
            </a:extLst>
          </p:cNvPr>
          <p:cNvSpPr txBox="1"/>
          <p:nvPr/>
        </p:nvSpPr>
        <p:spPr>
          <a:xfrm>
            <a:off x="0" y="2705726"/>
            <a:ext cx="1219200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8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55077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4BE7C4-EE4C-640A-3461-FCD75E5F40CF}"/>
              </a:ext>
            </a:extLst>
          </p:cNvPr>
          <p:cNvSpPr txBox="1"/>
          <p:nvPr/>
        </p:nvSpPr>
        <p:spPr>
          <a:xfrm>
            <a:off x="0" y="0"/>
            <a:ext cx="27432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/>
          </a:p>
          <a:p>
            <a:pPr algn="ctr"/>
            <a:r>
              <a:rPr lang="en-US" altLang="ko-KR" sz="4400" dirty="0"/>
              <a:t>Vuforia</a:t>
            </a:r>
            <a:endParaRPr lang="ko-KR" alt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41C6B-F2B0-F63A-8880-C05AB051335E}"/>
              </a:ext>
            </a:extLst>
          </p:cNvPr>
          <p:cNvSpPr txBox="1"/>
          <p:nvPr/>
        </p:nvSpPr>
        <p:spPr>
          <a:xfrm>
            <a:off x="2743200" y="584775"/>
            <a:ext cx="47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마커를 사용하는 증강현실 콘텐츠의 개발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B3154-65D5-1985-D077-72297656CADB}"/>
              </a:ext>
            </a:extLst>
          </p:cNvPr>
          <p:cNvSpPr txBox="1"/>
          <p:nvPr/>
        </p:nvSpPr>
        <p:spPr>
          <a:xfrm>
            <a:off x="0" y="1538882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b="1" dirty="0"/>
              <a:t>Advanced Model Target Databases – Training a Database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사용자가 추적을 시작하기 위해 모델의 윤곽을 실제 물체와 정렬할 필요 없음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가이드 라인 필요 없음</a:t>
            </a:r>
            <a:r>
              <a:rPr lang="en-US" altLang="ko-KR" dirty="0"/>
              <a:t> =&gt; </a:t>
            </a:r>
            <a:r>
              <a:rPr lang="ko-KR" altLang="en-US" dirty="0"/>
              <a:t>물체 주위의 최대 </a:t>
            </a:r>
            <a:r>
              <a:rPr lang="en-US" altLang="ko-KR" dirty="0"/>
              <a:t>360</a:t>
            </a:r>
            <a:r>
              <a:rPr lang="ko-KR" altLang="en-US" dirty="0"/>
              <a:t>도까지 인식</a:t>
            </a:r>
            <a:r>
              <a:rPr lang="en-US" altLang="ko-KR" dirty="0"/>
              <a:t>)</a:t>
            </a:r>
          </a:p>
          <a:p>
            <a:pPr lvl="1"/>
            <a:endParaRPr lang="ko-KR" altLang="en-US" dirty="0"/>
          </a:p>
        </p:txBody>
      </p:sp>
      <p:pic>
        <p:nvPicPr>
          <p:cNvPr id="7" name="그림 6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3F42ECC7-33AA-BE14-36E6-083677B02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703" y="3016210"/>
            <a:ext cx="5734594" cy="358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1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A234C-C1CB-ABC4-2D37-42B909E55708}"/>
              </a:ext>
            </a:extLst>
          </p:cNvPr>
          <p:cNvSpPr txBox="1"/>
          <p:nvPr/>
        </p:nvSpPr>
        <p:spPr>
          <a:xfrm>
            <a:off x="0" y="0"/>
            <a:ext cx="27432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/>
          </a:p>
          <a:p>
            <a:pPr algn="ctr"/>
            <a:r>
              <a:rPr lang="en-US" altLang="ko-KR" sz="4400" dirty="0"/>
              <a:t>Vuforia</a:t>
            </a:r>
            <a:endParaRPr lang="ko-KR" alt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BCE641-FD6A-05F2-4ACA-C3C722C31BE4}"/>
              </a:ext>
            </a:extLst>
          </p:cNvPr>
          <p:cNvSpPr txBox="1"/>
          <p:nvPr/>
        </p:nvSpPr>
        <p:spPr>
          <a:xfrm>
            <a:off x="2743200" y="584775"/>
            <a:ext cx="47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마커를 사용하는 증강현실 콘텐츠의 개발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F5042C-6AE5-A69E-2E58-914146DE6EFB}"/>
              </a:ext>
            </a:extLst>
          </p:cNvPr>
          <p:cNvSpPr txBox="1"/>
          <p:nvPr/>
        </p:nvSpPr>
        <p:spPr>
          <a:xfrm>
            <a:off x="0" y="153888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b="1" dirty="0"/>
              <a:t>TrackingSuccess</a:t>
            </a:r>
          </a:p>
          <a:p>
            <a:pPr lvl="1"/>
            <a:endParaRPr lang="en-US" altLang="ko-KR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727BD63-CA43-B76B-590F-F3656D05B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54"/>
          <a:stretch/>
        </p:blipFill>
        <p:spPr>
          <a:xfrm>
            <a:off x="414782" y="2185213"/>
            <a:ext cx="5478620" cy="3600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C3220DF-BDF4-5794-25BB-8AB469ACF3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54"/>
          <a:stretch/>
        </p:blipFill>
        <p:spPr>
          <a:xfrm>
            <a:off x="6298598" y="2185213"/>
            <a:ext cx="547862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60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2AB76A-6ED9-1C4C-1000-4A4E79E5F569}"/>
              </a:ext>
            </a:extLst>
          </p:cNvPr>
          <p:cNvSpPr txBox="1"/>
          <p:nvPr/>
        </p:nvSpPr>
        <p:spPr>
          <a:xfrm>
            <a:off x="0" y="0"/>
            <a:ext cx="27432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/>
          </a:p>
          <a:p>
            <a:pPr algn="ctr"/>
            <a:r>
              <a:rPr lang="en-US" altLang="ko-KR" sz="4400" dirty="0"/>
              <a:t>Vroid</a:t>
            </a:r>
            <a:endParaRPr lang="ko-KR" alt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44F008-29AB-3B2C-8F6B-B849CFC8475B}"/>
              </a:ext>
            </a:extLst>
          </p:cNvPr>
          <p:cNvSpPr txBox="1"/>
          <p:nvPr/>
        </p:nvSpPr>
        <p:spPr>
          <a:xfrm>
            <a:off x="2743200" y="584775"/>
            <a:ext cx="47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프리웨어 </a:t>
            </a:r>
            <a:r>
              <a:rPr lang="en-US" altLang="ko-KR" dirty="0"/>
              <a:t>3D </a:t>
            </a:r>
            <a:r>
              <a:rPr lang="ko-KR" altLang="en-US" dirty="0"/>
              <a:t>모델링 툴</a:t>
            </a:r>
          </a:p>
        </p:txBody>
      </p:sp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C09B7CC-A49F-0618-C7F3-C7E114418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91" y="1538882"/>
            <a:ext cx="8856617" cy="479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2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2AB76A-6ED9-1C4C-1000-4A4E79E5F569}"/>
              </a:ext>
            </a:extLst>
          </p:cNvPr>
          <p:cNvSpPr txBox="1"/>
          <p:nvPr/>
        </p:nvSpPr>
        <p:spPr>
          <a:xfrm>
            <a:off x="0" y="0"/>
            <a:ext cx="27432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/>
          </a:p>
          <a:p>
            <a:pPr algn="ctr"/>
            <a:r>
              <a:rPr lang="en-US" altLang="ko-KR" sz="4400" dirty="0"/>
              <a:t>Vroid</a:t>
            </a:r>
            <a:endParaRPr lang="ko-KR" alt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44F008-29AB-3B2C-8F6B-B849CFC8475B}"/>
              </a:ext>
            </a:extLst>
          </p:cNvPr>
          <p:cNvSpPr txBox="1"/>
          <p:nvPr/>
        </p:nvSpPr>
        <p:spPr>
          <a:xfrm>
            <a:off x="2743200" y="584775"/>
            <a:ext cx="47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프리웨어 </a:t>
            </a:r>
            <a:r>
              <a:rPr lang="en-US" altLang="ko-KR" dirty="0"/>
              <a:t>3D </a:t>
            </a:r>
            <a:r>
              <a:rPr lang="ko-KR" altLang="en-US" dirty="0"/>
              <a:t>모델링 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4D80B-8391-B8F6-B913-C4BA960BE789}"/>
              </a:ext>
            </a:extLst>
          </p:cNvPr>
          <p:cNvSpPr txBox="1"/>
          <p:nvPr/>
        </p:nvSpPr>
        <p:spPr>
          <a:xfrm>
            <a:off x="0" y="153888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b="1" dirty="0"/>
              <a:t>뛰어난 확장성 </a:t>
            </a:r>
            <a:r>
              <a:rPr lang="en-US" altLang="ko-KR" b="1" dirty="0"/>
              <a:t>– VRM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인간형 </a:t>
            </a:r>
            <a:r>
              <a:rPr lang="en-US" altLang="ko-KR" dirty="0"/>
              <a:t>3D </a:t>
            </a:r>
            <a:r>
              <a:rPr lang="ko-KR" altLang="en-US" dirty="0"/>
              <a:t>모델 데이터를 다루는 </a:t>
            </a:r>
            <a:r>
              <a:rPr lang="en-US" altLang="ko-KR" dirty="0"/>
              <a:t>VRM</a:t>
            </a:r>
            <a:r>
              <a:rPr lang="ko-KR" altLang="en-US" dirty="0"/>
              <a:t> 확장자를 사용</a:t>
            </a:r>
            <a:endParaRPr lang="en-US" altLang="ko-KR" dirty="0"/>
          </a:p>
          <a:p>
            <a:pPr lvl="1"/>
            <a:r>
              <a:rPr lang="en-US" altLang="ko-KR" dirty="0"/>
              <a:t>=&gt; </a:t>
            </a:r>
            <a:r>
              <a:rPr lang="ko-KR" altLang="en-US" dirty="0"/>
              <a:t>유니티에서 </a:t>
            </a:r>
            <a:r>
              <a:rPr lang="en-US" altLang="ko-KR" dirty="0"/>
              <a:t>UniVRM </a:t>
            </a:r>
            <a:r>
              <a:rPr lang="ko-KR" altLang="en-US" dirty="0"/>
              <a:t>패키지를 이용</a:t>
            </a:r>
            <a:endParaRPr lang="en-US" altLang="ko-KR" dirty="0"/>
          </a:p>
          <a:p>
            <a:pPr lvl="1"/>
            <a:r>
              <a:rPr lang="en-US" altLang="ko-KR" dirty="0"/>
              <a:t>UniVRM : reading and writing VRM files in Unity</a:t>
            </a:r>
          </a:p>
          <a:p>
            <a:pPr lvl="1"/>
            <a:endParaRPr lang="en-US" altLang="ko-KR" dirty="0"/>
          </a:p>
        </p:txBody>
      </p:sp>
      <p:pic>
        <p:nvPicPr>
          <p:cNvPr id="8" name="그림 7" descr="텍스트, 모니터, 전자기기, 화면이(가) 표시된 사진&#10;&#10;자동 생성된 설명">
            <a:extLst>
              <a:ext uri="{FF2B5EF4-FFF2-40B4-BE49-F238E27FC236}">
                <a16:creationId xmlns:a16="http://schemas.microsoft.com/office/drawing/2014/main" id="{01ADEB0C-E6C8-2CC6-021C-8D6380E9B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183" y="3429000"/>
            <a:ext cx="6435634" cy="32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90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73A077-EFD5-6811-6163-35310204E536}"/>
              </a:ext>
            </a:extLst>
          </p:cNvPr>
          <p:cNvSpPr txBox="1"/>
          <p:nvPr/>
        </p:nvSpPr>
        <p:spPr>
          <a:xfrm>
            <a:off x="0" y="0"/>
            <a:ext cx="27432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/>
          </a:p>
          <a:p>
            <a:pPr algn="ctr"/>
            <a:r>
              <a:rPr lang="en-US" altLang="ko-KR" sz="4400" dirty="0"/>
              <a:t>Mixamo</a:t>
            </a:r>
            <a:endParaRPr lang="ko-KR" alt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6B5EA-EE57-5736-9886-59C6940DA2F8}"/>
              </a:ext>
            </a:extLst>
          </p:cNvPr>
          <p:cNvSpPr txBox="1"/>
          <p:nvPr/>
        </p:nvSpPr>
        <p:spPr>
          <a:xfrm>
            <a:off x="2743200" y="584775"/>
            <a:ext cx="47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 기반 </a:t>
            </a:r>
            <a:r>
              <a:rPr lang="en-US" altLang="ko-KR" dirty="0"/>
              <a:t>3D </a:t>
            </a:r>
            <a:r>
              <a:rPr lang="ko-KR" altLang="en-US" dirty="0"/>
              <a:t>캐릭터 애니메이션 기술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18310B-ED30-22DE-F92D-A84721881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90" y="1538882"/>
            <a:ext cx="8856618" cy="481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38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73A077-EFD5-6811-6163-35310204E536}"/>
              </a:ext>
            </a:extLst>
          </p:cNvPr>
          <p:cNvSpPr txBox="1"/>
          <p:nvPr/>
        </p:nvSpPr>
        <p:spPr>
          <a:xfrm>
            <a:off x="0" y="0"/>
            <a:ext cx="27432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/>
          </a:p>
          <a:p>
            <a:pPr algn="ctr"/>
            <a:r>
              <a:rPr lang="en-US" altLang="ko-KR" sz="4400" dirty="0"/>
              <a:t>Mixamo</a:t>
            </a:r>
            <a:endParaRPr lang="ko-KR" alt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6B5EA-EE57-5736-9886-59C6940DA2F8}"/>
              </a:ext>
            </a:extLst>
          </p:cNvPr>
          <p:cNvSpPr txBox="1"/>
          <p:nvPr/>
        </p:nvSpPr>
        <p:spPr>
          <a:xfrm>
            <a:off x="2743200" y="584775"/>
            <a:ext cx="47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 기반 </a:t>
            </a:r>
            <a:r>
              <a:rPr lang="en-US" altLang="ko-KR" dirty="0"/>
              <a:t>3D </a:t>
            </a:r>
            <a:r>
              <a:rPr lang="ko-KR" altLang="en-US" dirty="0"/>
              <a:t>캐릭터 애니메이션 기술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5F498D-84A9-4F0C-C614-A05FE7D147E4}"/>
              </a:ext>
            </a:extLst>
          </p:cNvPr>
          <p:cNvSpPr txBox="1"/>
          <p:nvPr/>
        </p:nvSpPr>
        <p:spPr>
          <a:xfrm>
            <a:off x="0" y="1538882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b="1" dirty="0"/>
              <a:t>AUTO-RIGGER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3D </a:t>
            </a:r>
            <a:r>
              <a:rPr lang="ko-KR" altLang="en-US" dirty="0"/>
              <a:t>애니메이션에서 캐릭터의 뼈대를 만들어 심거나</a:t>
            </a:r>
            <a:r>
              <a:rPr lang="en-US" altLang="ko-KR" dirty="0"/>
              <a:t> </a:t>
            </a:r>
            <a:r>
              <a:rPr lang="ko-KR" altLang="en-US" dirty="0"/>
              <a:t>할당하여 움직일 수 있는 상태로 만드는 일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비디오 4">
            <a:hlinkClick r:id="" action="ppaction://media"/>
            <a:extLst>
              <a:ext uri="{FF2B5EF4-FFF2-40B4-BE49-F238E27FC236}">
                <a16:creationId xmlns:a16="http://schemas.microsoft.com/office/drawing/2014/main" id="{D91B7D54-E2F5-CAEC-5E62-31E8A55E52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6568" y="2739211"/>
            <a:ext cx="6918863" cy="35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2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9337BA5-0C1A-988E-1053-6B468065EB3C}"/>
              </a:ext>
            </a:extLst>
          </p:cNvPr>
          <p:cNvGrpSpPr/>
          <p:nvPr/>
        </p:nvGrpSpPr>
        <p:grpSpPr>
          <a:xfrm>
            <a:off x="0" y="1414595"/>
            <a:ext cx="12192000" cy="4028810"/>
            <a:chOff x="0" y="1271453"/>
            <a:chExt cx="12192000" cy="40288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674227-257F-81B2-EEB9-123615942525}"/>
                </a:ext>
              </a:extLst>
            </p:cNvPr>
            <p:cNvSpPr txBox="1"/>
            <p:nvPr/>
          </p:nvSpPr>
          <p:spPr>
            <a:xfrm>
              <a:off x="0" y="1271453"/>
              <a:ext cx="12192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/>
                <a:t>Vroid : </a:t>
              </a:r>
              <a:r>
                <a:rPr lang="ko-KR" altLang="en-US" sz="2800" b="1" dirty="0"/>
                <a:t>캐릭터 제작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43CC6C-5E84-0FF5-3756-27A2B6877943}"/>
                </a:ext>
              </a:extLst>
            </p:cNvPr>
            <p:cNvSpPr txBox="1"/>
            <p:nvPr/>
          </p:nvSpPr>
          <p:spPr>
            <a:xfrm>
              <a:off x="0" y="3024248"/>
              <a:ext cx="12192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/>
                <a:t>UniVRM : </a:t>
              </a:r>
              <a:r>
                <a:rPr lang="ko-KR" altLang="en-US" sz="2800" b="1" dirty="0"/>
                <a:t>유니티로 이식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EE01BE-9C31-7769-49E9-1320BB3ED079}"/>
                </a:ext>
              </a:extLst>
            </p:cNvPr>
            <p:cNvSpPr txBox="1"/>
            <p:nvPr/>
          </p:nvSpPr>
          <p:spPr>
            <a:xfrm>
              <a:off x="0" y="4777043"/>
              <a:ext cx="12192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/>
                <a:t>Mixamo : </a:t>
              </a:r>
              <a:r>
                <a:rPr lang="ko-KR" altLang="en-US" sz="2800" b="1" dirty="0"/>
                <a:t>애니메이션 제작</a:t>
              </a:r>
            </a:p>
          </p:txBody>
        </p:sp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E86CE27-913C-797E-75A4-D31EF95F5DDC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6096000" y="1937815"/>
            <a:ext cx="0" cy="1229575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6CDF6F6-5E3C-1CE1-1CA0-3EA834FC851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096000" y="3690610"/>
            <a:ext cx="0" cy="1229575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82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347</Words>
  <Application>Microsoft Office PowerPoint</Application>
  <PresentationFormat>와이드스크린</PresentationFormat>
  <Paragraphs>102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김성원</dc:creator>
  <cp:lastModifiedBy>김성원</cp:lastModifiedBy>
  <cp:revision>63</cp:revision>
  <dcterms:created xsi:type="dcterms:W3CDTF">2022-06-07T02:26:58Z</dcterms:created>
  <dcterms:modified xsi:type="dcterms:W3CDTF">2022-06-07T08:48:57Z</dcterms:modified>
</cp:coreProperties>
</file>